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4" roundtripDataSignature="AMtx7mgp3Xt9laI/lvH0G069UPG+B7Q8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378719450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2378719450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type="ctrTitle"/>
          </p:nvPr>
        </p:nvSpPr>
        <p:spPr>
          <a:xfrm>
            <a:off x="1228045" y="3144394"/>
            <a:ext cx="7772400" cy="644400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244061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" type="subTitle"/>
          </p:nvPr>
        </p:nvSpPr>
        <p:spPr>
          <a:xfrm>
            <a:off x="2599645" y="4006676"/>
            <a:ext cx="6400800" cy="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None/>
              <a:defRPr sz="2800">
                <a:solidFill>
                  <a:srgbClr val="00B0F0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25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7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8"/>
          <p:cNvSpPr txBox="1"/>
          <p:nvPr>
            <p:ph idx="10" type="dt"/>
          </p:nvPr>
        </p:nvSpPr>
        <p:spPr>
          <a:xfrm>
            <a:off x="457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8"/>
          <p:cNvSpPr txBox="1"/>
          <p:nvPr>
            <p:ph idx="11" type="ftr"/>
          </p:nvPr>
        </p:nvSpPr>
        <p:spPr>
          <a:xfrm>
            <a:off x="3124200" y="4683919"/>
            <a:ext cx="2895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8"/>
          <p:cNvSpPr txBox="1"/>
          <p:nvPr>
            <p:ph idx="12" type="sldNum"/>
          </p:nvPr>
        </p:nvSpPr>
        <p:spPr>
          <a:xfrm>
            <a:off x="6553200" y="4683919"/>
            <a:ext cx="2133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2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BA1"/>
              </a:buClr>
              <a:buSzPts val="3600"/>
              <a:buFont typeface="Calibri"/>
              <a:buNone/>
              <a:defRPr sz="3600">
                <a:solidFill>
                  <a:srgbClr val="017BA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solidFill>
                  <a:schemeClr val="dk1"/>
                </a:solidFill>
              </a:defRPr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solidFill>
                  <a:schemeClr val="dk1"/>
                </a:solidFill>
              </a:defRPr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solidFill>
                  <a:schemeClr val="dk1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9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19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0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0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1"/>
          <p:cNvSpPr txBox="1"/>
          <p:nvPr>
            <p:ph type="title"/>
          </p:nvPr>
        </p:nvSpPr>
        <p:spPr>
          <a:xfrm>
            <a:off x="1823310" y="205978"/>
            <a:ext cx="6710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BA1"/>
              </a:buClr>
              <a:buSzPts val="3600"/>
              <a:buFont typeface="Calibri"/>
              <a:buNone/>
              <a:defRPr sz="3600">
                <a:solidFill>
                  <a:srgbClr val="017BA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1"/>
          <p:cNvSpPr txBox="1"/>
          <p:nvPr>
            <p:ph idx="1" type="body"/>
          </p:nvPr>
        </p:nvSpPr>
        <p:spPr>
          <a:xfrm>
            <a:off x="1823310" y="1082877"/>
            <a:ext cx="6710700" cy="32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solidFill>
                  <a:schemeClr val="dk1"/>
                </a:solidFill>
              </a:defRPr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solidFill>
                  <a:schemeClr val="dk1"/>
                </a:solidFill>
              </a:defRPr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solidFill>
                  <a:schemeClr val="dk1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7BA1"/>
              </a:buClr>
              <a:buSzPts val="3600"/>
              <a:buFont typeface="Calibri"/>
              <a:buNone/>
              <a:defRPr sz="3600">
                <a:solidFill>
                  <a:srgbClr val="017BA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idx="1" type="body"/>
          </p:nvPr>
        </p:nvSpPr>
        <p:spPr>
          <a:xfrm>
            <a:off x="457200" y="1082876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None/>
              <a:defRPr b="1" sz="2400">
                <a:solidFill>
                  <a:srgbClr val="00B0F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22"/>
          <p:cNvSpPr txBox="1"/>
          <p:nvPr>
            <p:ph idx="2" type="body"/>
          </p:nvPr>
        </p:nvSpPr>
        <p:spPr>
          <a:xfrm>
            <a:off x="457200" y="1555273"/>
            <a:ext cx="4040100" cy="28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solidFill>
                  <a:schemeClr val="dk1"/>
                </a:solidFill>
              </a:defRPr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solidFill>
                  <a:schemeClr val="dk1"/>
                </a:solidFill>
              </a:defRPr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solidFill>
                  <a:schemeClr val="dk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solidFill>
                  <a:schemeClr val="dk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solidFill>
                  <a:schemeClr val="dk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1" name="Google Shape;51;p22"/>
          <p:cNvSpPr txBox="1"/>
          <p:nvPr>
            <p:ph idx="3" type="body"/>
          </p:nvPr>
        </p:nvSpPr>
        <p:spPr>
          <a:xfrm>
            <a:off x="4645025" y="1082876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None/>
              <a:defRPr b="1" sz="2400">
                <a:solidFill>
                  <a:srgbClr val="00B0F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22"/>
          <p:cNvSpPr txBox="1"/>
          <p:nvPr>
            <p:ph idx="4" type="body"/>
          </p:nvPr>
        </p:nvSpPr>
        <p:spPr>
          <a:xfrm>
            <a:off x="4645025" y="1555273"/>
            <a:ext cx="4041900" cy="28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solidFill>
                  <a:schemeClr val="dk1"/>
                </a:solidFill>
              </a:defRPr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solidFill>
                  <a:schemeClr val="dk1"/>
                </a:solidFill>
              </a:defRPr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solidFill>
                  <a:schemeClr val="dk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solidFill>
                  <a:schemeClr val="dk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solidFill>
                  <a:schemeClr val="dk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2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4" name="Google Shape;64;p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"/>
          <p:cNvSpPr txBox="1"/>
          <p:nvPr>
            <p:ph type="ctrTitle"/>
          </p:nvPr>
        </p:nvSpPr>
        <p:spPr>
          <a:xfrm>
            <a:off x="80575" y="108526"/>
            <a:ext cx="8643900" cy="695400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244061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0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Healthcare Management System</a:t>
            </a:r>
            <a:r>
              <a:rPr lang="en" sz="24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/>
          </a:p>
        </p:txBody>
      </p:sp>
      <p:sp>
        <p:nvSpPr>
          <p:cNvPr id="97" name="Google Shape;97;p1"/>
          <p:cNvSpPr txBox="1"/>
          <p:nvPr>
            <p:ph idx="1" type="subTitle"/>
          </p:nvPr>
        </p:nvSpPr>
        <p:spPr>
          <a:xfrm>
            <a:off x="4888500" y="1941925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</a:pPr>
            <a:r>
              <a:rPr lang="en" sz="2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By Team 19</a:t>
            </a:r>
            <a:endParaRPr sz="2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</a:pPr>
            <a:r>
              <a:rPr lang="en" sz="2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Shivani Datar - 002772160</a:t>
            </a:r>
            <a:endParaRPr sz="2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</a:pPr>
            <a:r>
              <a:rPr lang="en" sz="2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Neha Shende - 002783740</a:t>
            </a:r>
            <a:endParaRPr sz="2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</a:pPr>
            <a:r>
              <a:rPr lang="en" sz="2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Akshat Agrawal - 002743266</a:t>
            </a:r>
            <a:endParaRPr sz="2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</a:pPr>
            <a:r>
              <a:rPr lang="en" sz="2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Gaurav Chouksey - 002667251 </a:t>
            </a:r>
            <a:endParaRPr sz="2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/>
          <p:nvPr/>
        </p:nvSpPr>
        <p:spPr>
          <a:xfrm>
            <a:off x="86800" y="0"/>
            <a:ext cx="4102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17BA1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3600">
              <a:solidFill>
                <a:srgbClr val="017B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86800" y="620100"/>
            <a:ext cx="8637600" cy="3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purpose of the database is to provide a patient-centered healthcare system to the hospitals that facilitate monitoring and improvement of their services. Through this database we:-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Provide accurate, up-to-date, and complete information about patients.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Enable quick access to patient records for more coordinated, efficient care.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Help healthcare providers more effectively diagnose patients, reduce medical errors, and provide safer care.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Enable healthcare providers to improve efficiency and meet their business goals.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• Reduce costs through decreased paperwork, improved safety, reduced duplication of testing, and improved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health.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 txBox="1"/>
          <p:nvPr>
            <p:ph type="title"/>
          </p:nvPr>
        </p:nvSpPr>
        <p:spPr>
          <a:xfrm>
            <a:off x="261875" y="119176"/>
            <a:ext cx="38724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017BA1"/>
                </a:solidFill>
              </a:rPr>
              <a:t>E - R DIAGRAM</a:t>
            </a:r>
            <a:endParaRPr>
              <a:solidFill>
                <a:srgbClr val="017BA1"/>
              </a:solidFill>
            </a:endParaRPr>
          </a:p>
        </p:txBody>
      </p:sp>
      <p:pic>
        <p:nvPicPr>
          <p:cNvPr id="109" name="Google Shape;10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294826"/>
            <a:ext cx="8839204" cy="3707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type="title"/>
          </p:nvPr>
        </p:nvSpPr>
        <p:spPr>
          <a:xfrm>
            <a:off x="66550" y="3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017BA1"/>
                </a:solidFill>
              </a:rPr>
              <a:t>DDL,DML,VIEWS</a:t>
            </a:r>
            <a:endParaRPr>
              <a:solidFill>
                <a:srgbClr val="017BA1"/>
              </a:solidFill>
            </a:endParaRPr>
          </a:p>
        </p:txBody>
      </p:sp>
      <p:pic>
        <p:nvPicPr>
          <p:cNvPr id="115" name="Google Shape;11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675" y="977050"/>
            <a:ext cx="3054800" cy="17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5"/>
          <p:cNvPicPr preferRelativeResize="0"/>
          <p:nvPr/>
        </p:nvPicPr>
        <p:blipFill rotWithShape="1">
          <a:blip r:embed="rId4">
            <a:alphaModFix/>
          </a:blip>
          <a:srcRect b="0" l="0" r="0" t="10498"/>
          <a:stretch/>
        </p:blipFill>
        <p:spPr>
          <a:xfrm>
            <a:off x="4025850" y="1069313"/>
            <a:ext cx="4944123" cy="157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/>
          <p:nvPr/>
        </p:nvSpPr>
        <p:spPr>
          <a:xfrm>
            <a:off x="3396450" y="1497475"/>
            <a:ext cx="534900" cy="4557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017BA1"/>
          </a:solidFill>
          <a:ln cap="flat" cmpd="sng" w="9525">
            <a:solidFill>
              <a:srgbClr val="017B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17BA1"/>
              </a:solidFill>
            </a:endParaRPr>
          </a:p>
        </p:txBody>
      </p:sp>
      <p:pic>
        <p:nvPicPr>
          <p:cNvPr id="118" name="Google Shape;118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16300" y="2854176"/>
            <a:ext cx="5557663" cy="210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3500" y="825175"/>
            <a:ext cx="3301749" cy="286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6"/>
          <p:cNvCxnSpPr/>
          <p:nvPr/>
        </p:nvCxnSpPr>
        <p:spPr>
          <a:xfrm>
            <a:off x="5490750" y="651025"/>
            <a:ext cx="19500" cy="3032400"/>
          </a:xfrm>
          <a:prstGeom prst="straightConnector1">
            <a:avLst/>
          </a:prstGeom>
          <a:noFill/>
          <a:ln cap="flat" cmpd="sng" w="28575">
            <a:solidFill>
              <a:srgbClr val="017BA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" name="Google Shape;125;p6"/>
          <p:cNvSpPr txBox="1"/>
          <p:nvPr/>
        </p:nvSpPr>
        <p:spPr>
          <a:xfrm>
            <a:off x="5796475" y="128375"/>
            <a:ext cx="315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17BA1"/>
                </a:solidFill>
                <a:latin typeface="Calibri"/>
                <a:ea typeface="Calibri"/>
                <a:cs typeface="Calibri"/>
                <a:sym typeface="Calibri"/>
              </a:rPr>
              <a:t>Trigger</a:t>
            </a:r>
            <a:endParaRPr sz="2800">
              <a:solidFill>
                <a:srgbClr val="017B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875" y="989500"/>
            <a:ext cx="5051601" cy="215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6"/>
          <p:cNvSpPr txBox="1"/>
          <p:nvPr/>
        </p:nvSpPr>
        <p:spPr>
          <a:xfrm>
            <a:off x="656000" y="128375"/>
            <a:ext cx="413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17BA1"/>
                </a:solidFill>
                <a:latin typeface="Calibri"/>
                <a:ea typeface="Calibri"/>
                <a:cs typeface="Calibri"/>
                <a:sym typeface="Calibri"/>
              </a:rPr>
              <a:t>Stored Procedure</a:t>
            </a:r>
            <a:endParaRPr sz="2800">
              <a:solidFill>
                <a:srgbClr val="017B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Google Shape;132;g23787194504_0_21"/>
          <p:cNvCxnSpPr/>
          <p:nvPr/>
        </p:nvCxnSpPr>
        <p:spPr>
          <a:xfrm>
            <a:off x="4652550" y="651025"/>
            <a:ext cx="19500" cy="3032400"/>
          </a:xfrm>
          <a:prstGeom prst="straightConnector1">
            <a:avLst/>
          </a:prstGeom>
          <a:noFill/>
          <a:ln cap="flat" cmpd="sng" w="28575">
            <a:solidFill>
              <a:srgbClr val="017BA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g23787194504_0_21"/>
          <p:cNvSpPr txBox="1"/>
          <p:nvPr/>
        </p:nvSpPr>
        <p:spPr>
          <a:xfrm>
            <a:off x="5796475" y="128375"/>
            <a:ext cx="315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17BA1"/>
                </a:solidFill>
                <a:latin typeface="Calibri"/>
                <a:ea typeface="Calibri"/>
                <a:cs typeface="Calibri"/>
                <a:sym typeface="Calibri"/>
              </a:rPr>
              <a:t>Function 2</a:t>
            </a:r>
            <a:endParaRPr sz="2800">
              <a:solidFill>
                <a:srgbClr val="017B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23787194504_0_21"/>
          <p:cNvSpPr txBox="1"/>
          <p:nvPr/>
        </p:nvSpPr>
        <p:spPr>
          <a:xfrm>
            <a:off x="656000" y="128375"/>
            <a:ext cx="413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17BA1"/>
                </a:solidFill>
                <a:latin typeface="Calibri"/>
                <a:ea typeface="Calibri"/>
                <a:cs typeface="Calibri"/>
                <a:sym typeface="Calibri"/>
              </a:rPr>
              <a:t>Function 1</a:t>
            </a:r>
            <a:endParaRPr sz="2800">
              <a:solidFill>
                <a:srgbClr val="017B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5" name="Google Shape;135;g23787194504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6375"/>
            <a:ext cx="4347750" cy="2720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23787194504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4450" y="896375"/>
            <a:ext cx="4167151" cy="2716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7"/>
          <p:cNvPicPr preferRelativeResize="0"/>
          <p:nvPr/>
        </p:nvPicPr>
        <p:blipFill rotWithShape="1">
          <a:blip r:embed="rId3">
            <a:alphaModFix/>
          </a:blip>
          <a:srcRect b="0" l="0" r="0" t="8298"/>
          <a:stretch/>
        </p:blipFill>
        <p:spPr>
          <a:xfrm>
            <a:off x="93175" y="720850"/>
            <a:ext cx="4310948" cy="207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6948" y="720850"/>
            <a:ext cx="3824727" cy="20710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7"/>
          <p:cNvSpPr txBox="1"/>
          <p:nvPr/>
        </p:nvSpPr>
        <p:spPr>
          <a:xfrm>
            <a:off x="93175" y="39500"/>
            <a:ext cx="413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17BA1"/>
                </a:solidFill>
                <a:latin typeface="Calibri"/>
                <a:ea typeface="Calibri"/>
                <a:cs typeface="Calibri"/>
                <a:sym typeface="Calibri"/>
              </a:rPr>
              <a:t>GUI Landing Page</a:t>
            </a:r>
            <a:endParaRPr sz="2800">
              <a:solidFill>
                <a:srgbClr val="017B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7"/>
          <p:cNvSpPr txBox="1"/>
          <p:nvPr/>
        </p:nvSpPr>
        <p:spPr>
          <a:xfrm>
            <a:off x="4866950" y="39500"/>
            <a:ext cx="413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17BA1"/>
                </a:solidFill>
                <a:latin typeface="Calibri"/>
                <a:ea typeface="Calibri"/>
                <a:cs typeface="Calibri"/>
                <a:sym typeface="Calibri"/>
              </a:rPr>
              <a:t>GUI Edit Pop-up</a:t>
            </a:r>
            <a:endParaRPr sz="2800">
              <a:solidFill>
                <a:srgbClr val="017B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7"/>
          <p:cNvSpPr txBox="1"/>
          <p:nvPr/>
        </p:nvSpPr>
        <p:spPr>
          <a:xfrm>
            <a:off x="2278825" y="3069300"/>
            <a:ext cx="413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17BA1"/>
                </a:solidFill>
                <a:latin typeface="Calibri"/>
                <a:ea typeface="Calibri"/>
                <a:cs typeface="Calibri"/>
                <a:sym typeface="Calibri"/>
              </a:rPr>
              <a:t>SQL Data </a:t>
            </a:r>
            <a:endParaRPr sz="2800">
              <a:solidFill>
                <a:srgbClr val="017B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765150"/>
            <a:ext cx="9144003" cy="137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 txBox="1"/>
          <p:nvPr/>
        </p:nvSpPr>
        <p:spPr>
          <a:xfrm>
            <a:off x="2595950" y="59200"/>
            <a:ext cx="413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17BA1"/>
                </a:solidFill>
                <a:latin typeface="Calibri"/>
                <a:ea typeface="Calibri"/>
                <a:cs typeface="Calibri"/>
                <a:sym typeface="Calibri"/>
              </a:rPr>
              <a:t>DashBoard</a:t>
            </a:r>
            <a:endParaRPr sz="2800">
              <a:solidFill>
                <a:srgbClr val="017B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2" name="Google Shape;15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2550" y="628025"/>
            <a:ext cx="6798899" cy="388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